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8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5" autoAdjust="0"/>
    <p:restoredTop sz="94660"/>
  </p:normalViewPr>
  <p:slideViewPr>
    <p:cSldViewPr>
      <p:cViewPr varScale="1">
        <p:scale>
          <a:sx n="69" d="100"/>
          <a:sy n="69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96752"/>
            <a:ext cx="7772400" cy="2736304"/>
          </a:xfrm>
        </p:spPr>
        <p:txBody>
          <a:bodyPr>
            <a:no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Профилактика гриппа и </a:t>
            </a:r>
            <a:r>
              <a:rPr lang="ru-RU" sz="6000" b="1" dirty="0" err="1">
                <a:solidFill>
                  <a:srgbClr val="FF0000"/>
                </a:solidFill>
              </a:rPr>
              <a:t>коронавирусной</a:t>
            </a:r>
            <a:r>
              <a:rPr lang="ru-RU" sz="6000" b="1" dirty="0">
                <a:solidFill>
                  <a:srgbClr val="FF0000"/>
                </a:solidFill>
              </a:rPr>
              <a:t> инфекции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152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404664"/>
            <a:ext cx="7408333" cy="6048672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КАК ПРАВИЛЬНО НОСИТЬ МАСКУ?</a:t>
            </a:r>
          </a:p>
          <a:p>
            <a:br>
              <a:rPr lang="ru-RU" dirty="0"/>
            </a:br>
            <a:r>
              <a:rPr lang="ru-RU" dirty="0"/>
              <a:t>	</a:t>
            </a:r>
            <a:r>
              <a:rPr lang="ru-RU" b="1" dirty="0"/>
              <a:t>Маски могут иметь разную конструкцию. Они могут быть одноразовыми или могут применяться многократно. Есть маски, которые служат 2, 4, 6 часов. Стоимость этих масок различная, из-за различной пропитки. Но нельзя все время носить одну и ту же маску, тем самым вы можете инфицировать дважды сами себя. Какой стороной внутрь носить медицинскую маску - непринципиально.</a:t>
            </a:r>
          </a:p>
          <a:p>
            <a:r>
              <a:rPr lang="ru-RU" b="1" dirty="0"/>
              <a:t>	Чтобы обезопасить себя от заражения, крайне важно правильно ее носить:</a:t>
            </a:r>
            <a:br>
              <a:rPr lang="ru-RU" b="1" dirty="0"/>
            </a:br>
            <a:r>
              <a:rPr lang="ru-RU" b="1" dirty="0"/>
              <a:t>- маска должна тщательно закрепляться, плотно закрывать рот и нос, не оставляя зазоров;</a:t>
            </a:r>
          </a:p>
          <a:p>
            <a:r>
              <a:rPr lang="ru-RU" b="1" dirty="0"/>
              <a:t>- старайтесь не касаться поверхностей маски при ее снятии, если вы ее коснулись, тщательно вымойте руки с мылом или спиртовым средством;</a:t>
            </a:r>
          </a:p>
          <a:p>
            <a:r>
              <a:rPr lang="ru-RU" b="1" dirty="0"/>
              <a:t>- влажную или отсыревшую маску следует сменить на новую, сухую;</a:t>
            </a:r>
            <a:br>
              <a:rPr lang="ru-RU" b="1" dirty="0"/>
            </a:br>
            <a:r>
              <a:rPr lang="ru-RU" b="1" dirty="0"/>
              <a:t>- не используйте вторично одноразовую маску;</a:t>
            </a:r>
          </a:p>
          <a:p>
            <a:r>
              <a:rPr lang="ru-RU" b="1" dirty="0"/>
              <a:t>- использованную одноразовую маску следует немедленно выбросить в отходы.</a:t>
            </a:r>
            <a:br>
              <a:rPr lang="ru-RU" b="1" dirty="0"/>
            </a:br>
            <a:r>
              <a:rPr lang="ru-RU" b="1" dirty="0"/>
              <a:t> 	При уходе за больным, после окончания контакта с заболевшим, маску следует немедленно снять. После снятия маски необходимо незамедлительно и тщательно вымыть руки.</a:t>
            </a:r>
          </a:p>
          <a:p>
            <a:r>
              <a:rPr lang="ru-RU" b="1" dirty="0"/>
              <a:t>	Маска уместна, если вы находитесь в месте массового скопления людей, в общественном транспорте, а также при уходе за больным, но она нецелесообразна на открытом воздухе.</a:t>
            </a:r>
          </a:p>
          <a:p>
            <a:r>
              <a:rPr lang="ru-RU" b="1" dirty="0"/>
              <a:t>	Во время пребывания на улице полезно дышать свежим воздухом и маску надевать не стоит.</a:t>
            </a:r>
          </a:p>
          <a:p>
            <a:r>
              <a:rPr lang="ru-RU" b="1" dirty="0"/>
              <a:t>	Вместе с тем, медики напоминают, что эта одиночная мера не обеспечивает полной защиты от заболевания. Кроме ношения маски необходимо соблюдать другие профилактические меры.</a:t>
            </a:r>
          </a:p>
        </p:txBody>
      </p:sp>
    </p:spTree>
    <p:extLst>
      <p:ext uri="{BB962C8B-B14F-4D97-AF65-F5344CB8AC3E}">
        <p14:creationId xmlns:p14="http://schemas.microsoft.com/office/powerpoint/2010/main" val="260820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BD4A~1\AppData\Local\Temp\Rar$DIa0.711\гко-1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13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60648"/>
            <a:ext cx="7408333" cy="5865515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ПРАВИЛО 5.  ЧТО ДЕЛАТЬ В СЛУЧАЕ ЗАБОЛЕВАНИЯ ГРИППОМ, КОРОНАВИРУСНОЙ ИНФЕКЦИЕЙ?</a:t>
            </a:r>
          </a:p>
          <a:p>
            <a:r>
              <a:rPr lang="ru-RU" dirty="0"/>
              <a:t>	</a:t>
            </a:r>
          </a:p>
          <a:p>
            <a:r>
              <a:rPr lang="ru-RU" b="1" dirty="0"/>
              <a:t>Оставайтесь дома и срочно обращайтесь к врачу.</a:t>
            </a:r>
            <a:br>
              <a:rPr lang="ru-RU" b="1" dirty="0"/>
            </a:br>
            <a:r>
              <a:rPr lang="ru-RU" b="1" dirty="0"/>
              <a:t>Следуйте предписаниям врача, соблюдайте постельный режим и пейте как можно больше жидкости.</a:t>
            </a:r>
          </a:p>
          <a:p>
            <a:r>
              <a:rPr lang="ru-RU" b="1" dirty="0"/>
              <a:t>	</a:t>
            </a:r>
          </a:p>
          <a:p>
            <a:r>
              <a:rPr lang="ru-RU" b="1" dirty="0">
                <a:solidFill>
                  <a:srgbClr val="FF0000"/>
                </a:solidFill>
              </a:rPr>
              <a:t>КАКОВЫ СИМПТОМЫ ГРИППА/КОРОНАВИРУСНОЙ ИНФЕКЦИИ</a:t>
            </a:r>
            <a:r>
              <a:rPr lang="ru-RU" b="1" dirty="0"/>
              <a:t> высокая температура тела, озноб, головная боль, слабость, заложенность носа, кашель, затрудненное дыхание, боли в мышцах, конъюнктивит.</a:t>
            </a:r>
          </a:p>
          <a:p>
            <a:r>
              <a:rPr lang="ru-RU" b="1" dirty="0"/>
              <a:t>	В некоторых случаях могут быть симптомы желудочно-кишечных расстройств: тошнота, рвота, диарея.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0960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BD4A~1\AppData\Local\Temp\Rar$DIa0.037\гко-0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5" y="-22270"/>
            <a:ext cx="9144000" cy="688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945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764704"/>
            <a:ext cx="7408333" cy="5361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                          КАКОВЫ ОСЛОЖНЕНИЯ          </a:t>
            </a:r>
          </a:p>
          <a:p>
            <a:endParaRPr lang="ru-RU" b="1" dirty="0"/>
          </a:p>
          <a:p>
            <a:r>
              <a:rPr lang="ru-RU" b="1" dirty="0"/>
              <a:t>Среди осложнений лидирует вирусная пневмония. Ухудшение состояния при вирусной пневмонии идёт быстрыми темпами, и у многих пациентов уже в течение 24 часов развивается дыхательная недостаточность, требующая немедленной респираторной поддержки с механической вентиляцией лёгких.</a:t>
            </a:r>
          </a:p>
          <a:p>
            <a:r>
              <a:rPr lang="ru-RU" b="1" dirty="0"/>
              <a:t>	Быстро начатое лечение способствует облегчению степени тяжести болезни.</a:t>
            </a:r>
          </a:p>
          <a:p>
            <a:pPr marL="0" indent="0">
              <a:buNone/>
            </a:pP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7531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60648"/>
            <a:ext cx="7516357" cy="586551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b="1" dirty="0">
                <a:solidFill>
                  <a:srgbClr val="FF0000"/>
                </a:solidFill>
              </a:rPr>
              <a:t>ЧТО ДЕЛАТЬ ЕСЛИ В СЕМЬЕ КТО-ТО ЗАБОЛЕЛ ГРИППОМ/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 КОРОНАВИРУСНОЙ ИНФЕКЦИЕЙ?</a:t>
            </a:r>
          </a:p>
          <a:p>
            <a:pPr marL="0" indent="0">
              <a:buNone/>
            </a:pPr>
            <a:r>
              <a:rPr lang="ru-RU" dirty="0"/>
              <a:t>	</a:t>
            </a:r>
          </a:p>
          <a:p>
            <a:r>
              <a:rPr lang="ru-RU" b="1" dirty="0"/>
              <a:t>Вызовите врача.</a:t>
            </a:r>
          </a:p>
          <a:p>
            <a:r>
              <a:rPr lang="ru-RU" b="1" dirty="0"/>
              <a:t>Выделите больному отдельную комнату в доме. Если это невозможно, соблюдайте расстояние не менее 1 метра от больного.</a:t>
            </a:r>
            <a:br>
              <a:rPr lang="ru-RU" b="1" dirty="0"/>
            </a:br>
            <a:r>
              <a:rPr lang="ru-RU" b="1" dirty="0"/>
              <a:t>	Ограничьте до минимума контакт между больным и близкими, особенно детьми, пожилыми людьми и лицами, страдающими хроническими заболеваниями.</a:t>
            </a:r>
            <a:br>
              <a:rPr lang="ru-RU" b="1" dirty="0"/>
            </a:br>
            <a:r>
              <a:rPr lang="ru-RU" b="1" dirty="0"/>
              <a:t>	Часто проветривайте помещение.</a:t>
            </a:r>
          </a:p>
          <a:p>
            <a:r>
              <a:rPr lang="ru-RU" b="1" dirty="0"/>
              <a:t>	Сохраняйте чистоту, как можно чаще мойте и дезинфицируйте поверхности бытовыми моющими средствами.</a:t>
            </a:r>
          </a:p>
          <a:p>
            <a:r>
              <a:rPr lang="ru-RU" b="1" dirty="0"/>
              <a:t>	Часто мойте руки с мылом.</a:t>
            </a:r>
          </a:p>
          <a:p>
            <a:r>
              <a:rPr lang="ru-RU" b="1" dirty="0"/>
              <a:t>	Ухаживая за больным, прикрывайте рот и нос маской или другими защитными средствами (платком, шарфом и др.).</a:t>
            </a:r>
            <a:br>
              <a:rPr lang="ru-RU" b="1" dirty="0"/>
            </a:br>
            <a:r>
              <a:rPr lang="ru-RU" b="1" dirty="0"/>
              <a:t>	Ухаживать за больным должен только один член семьи.</a:t>
            </a:r>
            <a:br>
              <a:rPr lang="ru-RU" b="1" dirty="0"/>
            </a:br>
            <a:r>
              <a:rPr lang="ru-RU" b="1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1080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ВОЗ объявила, что количество зараженных смертельным </a:t>
            </a:r>
            <a:r>
              <a:rPr lang="ru-RU" b="1" dirty="0" err="1"/>
              <a:t>коронавирусом</a:t>
            </a:r>
            <a:r>
              <a:rPr lang="ru-RU" b="1" dirty="0"/>
              <a:t> превысило 24 тысячи. Число жертв продолжает расти. Только в китайской провинции </a:t>
            </a:r>
            <a:r>
              <a:rPr lang="ru-RU" b="1" dirty="0" err="1"/>
              <a:t>Хубэй</a:t>
            </a:r>
            <a:r>
              <a:rPr lang="ru-RU" b="1" dirty="0"/>
              <a:t> зафиксировано 490 летальных исходов от инфекции. Всего умерли 492 человека.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794528"/>
          </a:xfrm>
        </p:spPr>
        <p:txBody>
          <a:bodyPr>
            <a:noAutofit/>
          </a:bodyPr>
          <a:lstStyle/>
          <a:p>
            <a:r>
              <a:rPr lang="ru-RU" sz="3600" b="1" dirty="0" err="1">
                <a:solidFill>
                  <a:srgbClr val="FF0000"/>
                </a:solidFill>
              </a:rPr>
              <a:t>Коронавирус</a:t>
            </a:r>
            <a:r>
              <a:rPr lang="ru-RU" sz="3600" b="1" dirty="0">
                <a:solidFill>
                  <a:srgbClr val="FF0000"/>
                </a:solidFill>
              </a:rPr>
              <a:t> в России и мире. Главное на 5 февраля</a:t>
            </a:r>
            <a:br>
              <a:rPr lang="ru-RU" sz="3600" b="1" dirty="0">
                <a:solidFill>
                  <a:srgbClr val="FF0000"/>
                </a:solidFill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6110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99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6009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12776"/>
            <a:ext cx="8136904" cy="511256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err="1">
                <a:solidFill>
                  <a:srgbClr val="FF0000"/>
                </a:solidFill>
              </a:rPr>
              <a:t>Короновирус</a:t>
            </a:r>
            <a:r>
              <a:rPr lang="ru-RU" sz="3600" b="1" dirty="0">
                <a:solidFill>
                  <a:srgbClr val="FF0000"/>
                </a:solidFill>
              </a:rPr>
              <a:t> под микроскопом</a:t>
            </a:r>
          </a:p>
        </p:txBody>
      </p:sp>
    </p:spTree>
    <p:extLst>
      <p:ext uri="{BB962C8B-B14F-4D97-AF65-F5344CB8AC3E}">
        <p14:creationId xmlns:p14="http://schemas.microsoft.com/office/powerpoint/2010/main" val="1884274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980728"/>
            <a:ext cx="7408333" cy="5145435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28C30"/>
                </a:solidFill>
              </a:rPr>
              <a:t>Вирусы гриппа и </a:t>
            </a:r>
            <a:r>
              <a:rPr lang="ru-RU" b="1" dirty="0" err="1">
                <a:solidFill>
                  <a:srgbClr val="028C30"/>
                </a:solidFill>
              </a:rPr>
              <a:t>коронавирусной</a:t>
            </a:r>
            <a:r>
              <a:rPr lang="ru-RU" b="1" dirty="0">
                <a:solidFill>
                  <a:srgbClr val="028C30"/>
                </a:solidFill>
              </a:rPr>
              <a:t> инфекции вызывают у человека респираторные заболевания разной тяжести. Симптомы заболевания аналогичны симптомам обычного (сезонного) гриппа. Тяжесть заболевания зависит от целого ряда факторов, в том числе от общего состояния организма и возраста.</a:t>
            </a:r>
          </a:p>
          <a:p>
            <a:r>
              <a:rPr lang="ru-RU" b="1" dirty="0">
                <a:solidFill>
                  <a:srgbClr val="028C30"/>
                </a:solidFill>
              </a:rPr>
              <a:t>	Предрасположены к заболеванию: пожилые люди, маленькие дети, беременные женщины и люди, страдающие хроническими заболеваниями (астмой, диабетом, сердечно-сосудистыми заболеваниями), и с ослабленным иммунитетом.</a:t>
            </a:r>
            <a:br>
              <a:rPr lang="ru-RU" dirty="0">
                <a:solidFill>
                  <a:srgbClr val="028C30"/>
                </a:solidFill>
              </a:rPr>
            </a:br>
            <a:endParaRPr lang="ru-RU" dirty="0">
              <a:solidFill>
                <a:srgbClr val="028C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781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764704"/>
            <a:ext cx="7408333" cy="5361459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ПРАВИЛО    1. ЧАСТО МОЙТЕ РУКИ С МЫЛОМ</a:t>
            </a:r>
            <a:br>
              <a:rPr lang="ru-RU" dirty="0"/>
            </a:br>
            <a:r>
              <a:rPr lang="ru-RU" dirty="0"/>
              <a:t>	</a:t>
            </a:r>
          </a:p>
          <a:p>
            <a:r>
              <a:rPr lang="ru-RU" dirty="0"/>
              <a:t>	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Чистите и дезинфицируйте поверхности, используя бытовые моющие средства.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	Гигиена рук - это важная мера профилактики распространения гриппа и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</a:rPr>
              <a:t>коронавирусной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 инфекции. Мытье с мылом удаляет вирусы. Если нет возможности помыть руки с мылом, пользуйтесь спиртсодержащими или дезинфицирующими салфетками.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	Чистка и регулярная дезинфекция поверхностей (столов, дверных ручек, стульев, гаджетов и др.) удаляет вирусы.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336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BD4A~1\AppData\Local\Temp\Rar$DIa0.901\гко-0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3408"/>
            <a:ext cx="9144000" cy="710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0156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692696"/>
            <a:ext cx="7408333" cy="5433467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ПРАВИЛО 2. СОБЛЮДАЙТЕ РАССТОЯНИЕ И ЭТИКЕТ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/>
              <a:t>  	 </a:t>
            </a:r>
          </a:p>
          <a:p>
            <a:r>
              <a:rPr lang="ru-RU" b="1" dirty="0"/>
              <a:t>Вирусы передаются от больного человека к здоровому воздушно -капельным путем (при чихании, кашле), поэтому необходимо соблюдать расстояние не менее 1 метра от больных.</a:t>
            </a:r>
          </a:p>
          <a:p>
            <a:r>
              <a:rPr lang="ru-RU" b="1" dirty="0"/>
              <a:t>Избегайте трогать руками глаза, нос или рот. Вирус гриппа и </a:t>
            </a:r>
            <a:r>
              <a:rPr lang="ru-RU" b="1" dirty="0" err="1"/>
              <a:t>коронавирус</a:t>
            </a:r>
            <a:r>
              <a:rPr lang="ru-RU" b="1" dirty="0"/>
              <a:t> распространяются этими путями.</a:t>
            </a:r>
          </a:p>
          <a:p>
            <a:r>
              <a:rPr lang="ru-RU" b="1" dirty="0"/>
              <a:t>	Надевайте маску или используйте другие подручные средства защиты, чтобы уменьшить риск заболевания.</a:t>
            </a:r>
          </a:p>
          <a:p>
            <a:r>
              <a:rPr lang="ru-RU" b="1" dirty="0"/>
              <a:t>При кашле, чихании следует прикрывать рот и нос одноразовыми салфетками, которые после использования нужно выбрасывать. </a:t>
            </a:r>
          </a:p>
          <a:p>
            <a:r>
              <a:rPr lang="ru-RU" b="1" dirty="0"/>
              <a:t>         Избегая излишние поездки и посещения многолюдных мест, можно уменьшить риск заболевания.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1318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BD4A~1\AppData\Local\Temp\Rar$DIa0.726\гко-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308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95737" y="2780928"/>
            <a:ext cx="5472608" cy="320121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ПРАВИЛО 3. ВЕДИТЕ ЗДОРОВЫЙ ОБРАЗ ЖИЗНИ</a:t>
            </a:r>
            <a:br>
              <a:rPr lang="ru-RU" sz="2800" dirty="0"/>
            </a:br>
            <a:r>
              <a:rPr lang="ru-RU" sz="2800" dirty="0"/>
              <a:t>	</a:t>
            </a:r>
            <a:br>
              <a:rPr lang="ru-RU" sz="2800" dirty="0"/>
            </a:b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Здоровый образ жизни повышает сопротивляемость организма к инфекции. Соблюдайте здоровый режим, включая полноценный сон, потребление пищевых продуктов богатых белками, витаминами и минеральными веществами, физическую активность.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3075" name="Picture 3" descr="F:\Коронавирус\i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70" y="2924944"/>
            <a:ext cx="6734060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532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404664"/>
            <a:ext cx="7408333" cy="5721499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ПРАВИЛО 4.  ЗАЩИЩАЙТЕ ОРГАНЫ ДЫХАНИЯ С ПОМОЩЬЮ МЕДИЦИНСКОЙ МАСКИ</a:t>
            </a:r>
          </a:p>
          <a:p>
            <a:r>
              <a:rPr lang="ru-RU" dirty="0"/>
              <a:t>	</a:t>
            </a:r>
          </a:p>
          <a:p>
            <a:r>
              <a:rPr lang="ru-RU" dirty="0"/>
              <a:t> 	</a:t>
            </a:r>
            <a:r>
              <a:rPr lang="ru-RU" b="1" dirty="0"/>
              <a:t>Среди прочих средств профилактики особое место занимает ношение масок, благодаря которым ограничивается распространение вируса.</a:t>
            </a:r>
          </a:p>
          <a:p>
            <a:r>
              <a:rPr lang="ru-RU" b="1" dirty="0"/>
              <a:t>	Медицинские маски для защиты органов дыхания используют:</a:t>
            </a:r>
          </a:p>
          <a:p>
            <a:r>
              <a:rPr lang="ru-RU" b="1" dirty="0"/>
              <a:t>-     при посещении мест массового скопления людей, поездках в общественном транспорте в период роста заболеваемости острыми респираторными вирусными инфекциями;</a:t>
            </a:r>
          </a:p>
          <a:p>
            <a:r>
              <a:rPr lang="ru-RU" b="1" dirty="0"/>
              <a:t>- при уходе за больными острыми респираторными вирусными инфекциями;</a:t>
            </a:r>
          </a:p>
          <a:p>
            <a:r>
              <a:rPr lang="ru-RU" b="1" dirty="0"/>
              <a:t>- при общении с лицами с признаками острой респираторной вирусной инфекции;</a:t>
            </a:r>
          </a:p>
          <a:p>
            <a:r>
              <a:rPr lang="ru-RU" b="1" dirty="0"/>
              <a:t>- при рисках инфицирования другими инфекциями, передающимися воздушно-капельным путем.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76823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155</TotalTime>
  <Words>178</Words>
  <Application>Microsoft Office PowerPoint</Application>
  <PresentationFormat>Экран (4:3)</PresentationFormat>
  <Paragraphs>51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Профилактика гриппа и коронавирусной инфекции</vt:lpstr>
      <vt:lpstr>Короновирус под микроскопом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ПРАВИЛО 3. ВЕДИТЕ ЗДОРОВЫЙ ОБРАЗ ЖИЗНИ   Здоровый образ жизни повышает сопротивляемость организма к инфекции. Соблюдайте здоровый режим, включая полноценный сон, потребление пищевых продуктов богатых белками, витаминами и минеральными веществами, физическую активность.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Коронавирус в России и мире. Главное на 5 февраля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Неизвестный пользователь</cp:lastModifiedBy>
  <cp:revision>21</cp:revision>
  <dcterms:created xsi:type="dcterms:W3CDTF">2020-02-05T11:38:10Z</dcterms:created>
  <dcterms:modified xsi:type="dcterms:W3CDTF">2020-02-07T06:44:13Z</dcterms:modified>
</cp:coreProperties>
</file>